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3" r:id="rId2"/>
    <p:sldId id="282" r:id="rId3"/>
    <p:sldId id="283" r:id="rId4"/>
    <p:sldId id="284" r:id="rId5"/>
    <p:sldId id="285" r:id="rId6"/>
    <p:sldId id="286" r:id="rId7"/>
    <p:sldId id="287" r:id="rId8"/>
    <p:sldId id="292" r:id="rId9"/>
    <p:sldId id="288" r:id="rId10"/>
    <p:sldId id="289" r:id="rId11"/>
    <p:sldId id="290" r:id="rId12"/>
    <p:sldId id="291" r:id="rId13"/>
    <p:sldId id="293" r:id="rId14"/>
    <p:sldId id="294" r:id="rId15"/>
    <p:sldId id="295" r:id="rId16"/>
    <p:sldId id="296" r:id="rId17"/>
    <p:sldId id="297" r:id="rId18"/>
    <p:sldId id="299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shell Begay" userId="a6c4f2fcee4a55fe" providerId="LiveId" clId="{27362BB2-BB25-4D7E-97E0-4D5A3CD8F054}"/>
    <pc:docChg chg="modSld">
      <pc:chgData name="Lynshell Begay" userId="a6c4f2fcee4a55fe" providerId="LiveId" clId="{27362BB2-BB25-4D7E-97E0-4D5A3CD8F054}" dt="2019-04-05T08:22:31.341" v="0" actId="1076"/>
      <pc:docMkLst>
        <pc:docMk/>
      </pc:docMkLst>
      <pc:sldChg chg="modSp">
        <pc:chgData name="Lynshell Begay" userId="a6c4f2fcee4a55fe" providerId="LiveId" clId="{27362BB2-BB25-4D7E-97E0-4D5A3CD8F054}" dt="2019-04-05T08:22:31.341" v="0" actId="1076"/>
        <pc:sldMkLst>
          <pc:docMk/>
          <pc:sldMk cId="3214619912" sldId="262"/>
        </pc:sldMkLst>
        <pc:picChg chg="mod">
          <ac:chgData name="Lynshell Begay" userId="a6c4f2fcee4a55fe" providerId="LiveId" clId="{27362BB2-BB25-4D7E-97E0-4D5A3CD8F054}" dt="2019-04-05T08:22:31.341" v="0" actId="1076"/>
          <ac:picMkLst>
            <pc:docMk/>
            <pc:sldMk cId="3214619912" sldId="262"/>
            <ac:picMk id="23" creationId="{97096133-7C67-4258-BC56-44CAC3D5086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805A8-5EB7-42F2-AFEF-E3839FB1D502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B9890-7FF6-456B-8A7E-5F388D08C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62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8C87-0DC2-F84B-9056-C927D51845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5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Methanogens: Bacteria and/or Archaea that produce methane as a result of anaerobic metabolism.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8C87-0DC2-F84B-9056-C927D51845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6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down the roads to the next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8C87-0DC2-F84B-9056-C927D51845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8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Methane is the cleanest green house gas but has the danger just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Methane is also a cheap, relatively clean, and useful fuel. Methane is increasingly being harvested from waste water treatment plants.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8C87-0DC2-F84B-9056-C927D51845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1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8C87-0DC2-F84B-9056-C927D51845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1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88C87-0DC2-F84B-9056-C927D51845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1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1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3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5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5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61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8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2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2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6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8951A-4F84-435B-8939-9893539F63DE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2E23E-1F0F-4B47-A003-BD8DCBEC0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415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17392" y="478183"/>
            <a:ext cx="11957217" cy="32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H</a:t>
            </a:r>
            <a:r>
              <a:rPr lang="az" dirty="0" smtClean="0"/>
              <a:t>igh </a:t>
            </a:r>
            <a:r>
              <a:rPr lang="en-US" dirty="0"/>
              <a:t>a</a:t>
            </a:r>
            <a:r>
              <a:rPr lang="az" dirty="0" smtClean="0"/>
              <a:t>ltitude </a:t>
            </a:r>
            <a:r>
              <a:rPr lang="en-US" dirty="0" smtClean="0"/>
              <a:t>environmental surveys above the Navajo Nation (Part 2)</a:t>
            </a:r>
            <a:endParaRPr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2" y="3986994"/>
            <a:ext cx="1811770" cy="280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37;p14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0544" y="3986995"/>
            <a:ext cx="2804065" cy="2804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0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1492" y="235817"/>
            <a:ext cx="7134489" cy="1325563"/>
          </a:xfrm>
        </p:spPr>
        <p:txBody>
          <a:bodyPr/>
          <a:lstStyle/>
          <a:p>
            <a:pPr algn="ctr"/>
            <a:r>
              <a:rPr lang="en-US" dirty="0" smtClean="0"/>
              <a:t>Expected calibration</a:t>
            </a:r>
            <a:endParaRPr lang="en-US" dirty="0"/>
          </a:p>
        </p:txBody>
      </p:sp>
      <p:pic>
        <p:nvPicPr>
          <p:cNvPr id="3074" name="Picture 2" descr="https://raw.githubusercontent.com/klocey/Dine-College-ASCEND/master/python/Allyssa_Data/figures/Fig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56" y="1274185"/>
            <a:ext cx="713448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7274" y="1810327"/>
            <a:ext cx="4839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Initial sharp increase and decrease followed the expected behavior of the sensor until it reaches a baseline (</a:t>
            </a:r>
            <a:r>
              <a:rPr lang="en-US" b="1" i="1" dirty="0"/>
              <a:t>y</a:t>
            </a:r>
            <a:r>
              <a:rPr lang="en-US" b="1" dirty="0"/>
              <a:t> ~1.3).</a:t>
            </a:r>
          </a:p>
        </p:txBody>
      </p:sp>
    </p:spTree>
    <p:extLst>
      <p:ext uri="{BB962C8B-B14F-4D97-AF65-F5344CB8AC3E}">
        <p14:creationId xmlns:p14="http://schemas.microsoft.com/office/powerpoint/2010/main" val="14057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1492" y="235817"/>
            <a:ext cx="7134489" cy="1325563"/>
          </a:xfrm>
        </p:spPr>
        <p:txBody>
          <a:bodyPr/>
          <a:lstStyle/>
          <a:p>
            <a:pPr algn="ctr"/>
            <a:r>
              <a:rPr lang="en-US" dirty="0" smtClean="0"/>
              <a:t>Expected increase </a:t>
            </a:r>
            <a:endParaRPr lang="en-US" dirty="0"/>
          </a:p>
        </p:txBody>
      </p:sp>
      <p:pic>
        <p:nvPicPr>
          <p:cNvPr id="4098" name="Picture 2" descr="https://raw.githubusercontent.com/klocey/Dine-College-ASCEND/master/python/Allyssa_Data/figures/Fig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56" y="1274186"/>
            <a:ext cx="713448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7274" y="1810327"/>
            <a:ext cx="4839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After reaching baseline, concentration (voltage) generally increased for about the next 40 min. </a:t>
            </a:r>
          </a:p>
        </p:txBody>
      </p:sp>
    </p:spTree>
    <p:extLst>
      <p:ext uri="{BB962C8B-B14F-4D97-AF65-F5344CB8AC3E}">
        <p14:creationId xmlns:p14="http://schemas.microsoft.com/office/powerpoint/2010/main" val="2921663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9437" y="235817"/>
            <a:ext cx="7813126" cy="1325563"/>
          </a:xfrm>
        </p:spPr>
        <p:txBody>
          <a:bodyPr/>
          <a:lstStyle/>
          <a:p>
            <a:r>
              <a:rPr lang="en-US" dirty="0" smtClean="0"/>
              <a:t>Eventual sharp decrease</a:t>
            </a:r>
            <a:endParaRPr lang="en-US" dirty="0"/>
          </a:p>
        </p:txBody>
      </p:sp>
      <p:pic>
        <p:nvPicPr>
          <p:cNvPr id="5122" name="Picture 2" descr="https://raw.githubusercontent.com/klocey/Dine-College-ASCEND/master/python/Allyssa_Data/figures/Fig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56" y="1270004"/>
            <a:ext cx="713448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7673" y="1810328"/>
            <a:ext cx="5449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 around 10am, CH</a:t>
            </a:r>
            <a:r>
              <a:rPr lang="en-US" b="1" baseline="-25000" dirty="0">
                <a:solidFill>
                  <a:schemeClr val="bg1"/>
                </a:solidFill>
              </a:rPr>
              <a:t>4</a:t>
            </a:r>
            <a:r>
              <a:rPr lang="en-US" b="1" dirty="0">
                <a:solidFill>
                  <a:schemeClr val="bg1"/>
                </a:solidFill>
              </a:rPr>
              <a:t> concentration (voltage) decreased sharply to well below baseline.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71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357658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Carbon Dioxide </a:t>
            </a:r>
            <a:r>
              <a:rPr lang="en-US" dirty="0" smtClean="0"/>
              <a:t>Within </a:t>
            </a:r>
            <a:r>
              <a:rPr lang="en-US" dirty="0"/>
              <a:t>o</a:t>
            </a:r>
            <a:r>
              <a:rPr lang="en-US" dirty="0" smtClean="0"/>
              <a:t>ur </a:t>
            </a:r>
            <a:r>
              <a:rPr lang="en-US" dirty="0" err="1" smtClean="0"/>
              <a:t>Atmosphpere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4091489"/>
            <a:ext cx="9144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Jamie </a:t>
            </a:r>
            <a:r>
              <a:rPr lang="en-US" sz="3200" dirty="0"/>
              <a:t>Begay</a:t>
            </a:r>
          </a:p>
          <a:p>
            <a:pPr marL="0" indent="0" algn="ctr">
              <a:buNone/>
            </a:pPr>
            <a:r>
              <a:rPr lang="en-US" sz="3200" dirty="0" smtClean="0"/>
              <a:t>B.S. Student in Biology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639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39455" y="235561"/>
            <a:ext cx="891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is Carbon Dioxide?</a:t>
            </a:r>
            <a:endParaRPr lang="en-US" sz="4000" b="1" baseline="-25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78565-E695-4961-9710-B2C8F2B0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" y="1802406"/>
            <a:ext cx="6164573" cy="4764649"/>
          </a:xfrm>
          <a:prstGeom prst="rect">
            <a:avLst/>
          </a:prstGeom>
        </p:spPr>
      </p:pic>
      <p:pic>
        <p:nvPicPr>
          <p:cNvPr id="7" name="Picture 2" descr="https://upload.wikimedia.org/wikipedia/commons/thumb/d/d6/Navajo_generating_station_Page_2.jpg/1024px-Navajo_generating_station_P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04" y="1884217"/>
            <a:ext cx="5664970" cy="42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82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5236" y="547602"/>
            <a:ext cx="8815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Increasing Levels of Carbon Dioxide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22B32-D6E7-4D7D-9B06-5810B8AA5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2" y="1839770"/>
            <a:ext cx="7251257" cy="4078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37984-1BEB-4606-ADB1-907B25F09376}"/>
              </a:ext>
            </a:extLst>
          </p:cNvPr>
          <p:cNvSpPr txBox="1"/>
          <p:nvPr/>
        </p:nvSpPr>
        <p:spPr>
          <a:xfrm>
            <a:off x="7912802" y="1635839"/>
            <a:ext cx="35786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Climate Change</a:t>
            </a:r>
            <a:r>
              <a:rPr lang="en-US" dirty="0"/>
              <a:t>: increasing temperatures, waters rising, impacting agriculture, effecting the wildlife.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Acid Rains</a:t>
            </a:r>
            <a:r>
              <a:rPr lang="en-US" dirty="0"/>
              <a:t>: gas waste from burning fossil fuels combines with the moisture of our atmosphere.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Greenhouse Effect</a:t>
            </a:r>
            <a:r>
              <a:rPr lang="en-US" dirty="0"/>
              <a:t>: air pollution trapped within the Earth’s atmosphere creating ground level ozone.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Health Effect</a:t>
            </a:r>
            <a:r>
              <a:rPr lang="en-US" dirty="0"/>
              <a:t>: increasing oxygen making it difficult to breath.</a:t>
            </a:r>
          </a:p>
        </p:txBody>
      </p:sp>
    </p:spTree>
    <p:extLst>
      <p:ext uri="{BB962C8B-B14F-4D97-AF65-F5344CB8AC3E}">
        <p14:creationId xmlns:p14="http://schemas.microsoft.com/office/powerpoint/2010/main" val="1107533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3418" y="394058"/>
            <a:ext cx="1067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Carbon Dioxide within the Navajo Nation</a:t>
            </a:r>
            <a:r>
              <a:rPr lang="en-US" sz="4000" b="1" baseline="-25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24CE7-19AD-4A7A-8466-6232F3168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5" b="6377"/>
          <a:stretch/>
        </p:blipFill>
        <p:spPr>
          <a:xfrm>
            <a:off x="7284647" y="1628340"/>
            <a:ext cx="4195467" cy="468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C8787-D5D7-466C-9B08-FC865A25B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055" r="2600" b="1774"/>
          <a:stretch/>
        </p:blipFill>
        <p:spPr>
          <a:xfrm>
            <a:off x="406326" y="1318484"/>
            <a:ext cx="6440271" cy="53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9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714788" y="534057"/>
            <a:ext cx="891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Construction of CO</a:t>
            </a:r>
            <a:r>
              <a:rPr lang="en-US" sz="4000" b="1" baseline="-25000" dirty="0"/>
              <a:t>2</a:t>
            </a:r>
            <a:r>
              <a:rPr lang="en-US" sz="4000" b="1" dirty="0"/>
              <a:t> Payload</a:t>
            </a:r>
            <a:endParaRPr lang="en-US" sz="40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55972" y="1364843"/>
            <a:ext cx="276087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Components: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Arduino Uno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Base Shield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MH-Z16 CO2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SD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SD Micro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Strip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Jumper Wires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9V batteries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778DD1-58DD-401A-A1B9-BFEC12BF4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3786" r="27482"/>
          <a:stretch/>
        </p:blipFill>
        <p:spPr>
          <a:xfrm rot="5400000">
            <a:off x="3048850" y="2409456"/>
            <a:ext cx="3749701" cy="4811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800218-592E-42F1-B19D-88FC52F5A34E}"/>
              </a:ext>
            </a:extLst>
          </p:cNvPr>
          <p:cNvSpPr txBox="1"/>
          <p:nvPr/>
        </p:nvSpPr>
        <p:spPr>
          <a:xfrm>
            <a:off x="3741757" y="1352584"/>
            <a:ext cx="26276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Creating a code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C++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MH-Z16 sensor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SD Sensor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GetHub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0771AC-E2F2-40B7-92D8-DD2A5E454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1076" r="10313" b="11929"/>
          <a:stretch/>
        </p:blipFill>
        <p:spPr>
          <a:xfrm rot="5400000">
            <a:off x="6719855" y="1845252"/>
            <a:ext cx="5729801" cy="39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61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dinecollege.edu/owa/service.svc/s/GetFileAttachment?id=AAMkADkyZDM5MGY5LTcwMTMtNDllMS04ODBjLWVjMjQ1MDdiZGM4ZABGAAAAAACf7j3L17cqTIooqZUvi4HkBwB8VZueqEooTb1tIpreZ8t7AGdN%2B6ohAABUL%2BmQIG0BToai68oKOGgTAAC4tf5MAAABEgAQAHZwa6%2Fv%2BX1EtOKit7twANU%3D&amp;isImagePreview=True&amp;X-OWA-CANARY=37J9UlQIB0eONLHUmNa4YtRuwNl5udYIh6svCzXFgqvATqw5dlbfjIBu2z2Xkawxrt5ud_yQK2g.">
            <a:extLst>
              <a:ext uri="{FF2B5EF4-FFF2-40B4-BE49-F238E27FC236}">
                <a16:creationId xmlns:a16="http://schemas.microsoft.com/office/drawing/2014/main" id="{75183049-AEB6-48FE-A073-22F6F39EB8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Google Shape;149;p16"/>
          <p:cNvSpPr txBox="1">
            <a:spLocks/>
          </p:cNvSpPr>
          <p:nvPr/>
        </p:nvSpPr>
        <p:spPr>
          <a:xfrm>
            <a:off x="232156" y="279467"/>
            <a:ext cx="11747407" cy="12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/>
                <a:ea typeface="+mj-ea"/>
                <a:cs typeface="+mj-cs"/>
              </a:rPr>
              <a:t>Results: </a:t>
            </a:r>
            <a:r>
              <a:rPr lang="en-US" sz="3200" dirty="0" smtClean="0">
                <a:latin typeface="Arial Black"/>
              </a:rPr>
              <a:t>CO</a:t>
            </a:r>
            <a:r>
              <a:rPr lang="en-US" sz="3200" baseline="-25000" dirty="0" smtClean="0">
                <a:latin typeface="Arial Black"/>
              </a:rPr>
              <a:t>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/>
                <a:ea typeface="+mj-ea"/>
                <a:cs typeface="+mj-cs"/>
              </a:rPr>
              <a:t> sensing hardware collected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/>
                <a:ea typeface="+mj-ea"/>
                <a:cs typeface="+mj-cs"/>
              </a:rPr>
              <a:t> little-to-no data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/>
                <a:ea typeface="+mj-ea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818" y="1552267"/>
            <a:ext cx="38238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Worked well in testing:</a:t>
            </a:r>
          </a:p>
          <a:p>
            <a:r>
              <a:rPr lang="en-US" sz="2800" dirty="0" smtClean="0"/>
              <a:t>Clear sensitivity </a:t>
            </a:r>
          </a:p>
          <a:p>
            <a:r>
              <a:rPr lang="en-US" sz="2800" dirty="0" smtClean="0"/>
              <a:t>Error-free data logging </a:t>
            </a:r>
          </a:p>
          <a:p>
            <a:endParaRPr lang="en-US" sz="2800" dirty="0"/>
          </a:p>
          <a:p>
            <a:r>
              <a:rPr lang="en-US" sz="2800" u="sng" dirty="0" smtClean="0"/>
              <a:t>Potential causes of failure</a:t>
            </a:r>
            <a:r>
              <a:rPr lang="en-US" sz="2800" dirty="0" smtClean="0"/>
              <a:t>: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Temperature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Physical stress or collisions resulting in hardware shutdown.</a:t>
            </a:r>
          </a:p>
          <a:p>
            <a:pPr marL="342900" indent="-342900">
              <a:buAutoNum type="arabicPeriod"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76CA3-EC51-45D0-8256-CDB171362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13" y="1355034"/>
            <a:ext cx="6778059" cy="50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9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8E61AD-F4A8-4AC9-9930-FED27F42023B}"/>
              </a:ext>
            </a:extLst>
          </p:cNvPr>
          <p:cNvSpPr txBox="1"/>
          <p:nvPr/>
        </p:nvSpPr>
        <p:spPr>
          <a:xfrm>
            <a:off x="3092935" y="354851"/>
            <a:ext cx="6006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Plan B:</a:t>
            </a:r>
            <a:r>
              <a:rPr lang="en-US" sz="4000" dirty="0" smtClean="0">
                <a:latin typeface="+mj-lt"/>
              </a:rPr>
              <a:t> Ground Level</a:t>
            </a:r>
            <a:endParaRPr lang="en-US" sz="40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140BC-D1DB-4D37-9661-D3A872786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0" y="1832970"/>
            <a:ext cx="5856270" cy="4390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F354D4-BE53-45A3-9300-6FBD9DD5A4FF}"/>
              </a:ext>
            </a:extLst>
          </p:cNvPr>
          <p:cNvSpPr/>
          <p:nvPr/>
        </p:nvSpPr>
        <p:spPr>
          <a:xfrm>
            <a:off x="46182" y="1832970"/>
            <a:ext cx="280334" cy="43816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50" dirty="0" smtClean="0">
                <a:solidFill>
                  <a:schemeClr val="bg1"/>
                </a:solidFill>
              </a:rPr>
              <a:t>Concentration, ppm (not calibrated)</a:t>
            </a:r>
            <a:endParaRPr lang="en-US" sz="14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55" y="1832970"/>
            <a:ext cx="5903881" cy="43908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F354D4-BE53-45A3-9300-6FBD9DD5A4FF}"/>
              </a:ext>
            </a:extLst>
          </p:cNvPr>
          <p:cNvSpPr/>
          <p:nvPr/>
        </p:nvSpPr>
        <p:spPr>
          <a:xfrm>
            <a:off x="6033383" y="1832970"/>
            <a:ext cx="280334" cy="43816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50" dirty="0" smtClean="0">
                <a:solidFill>
                  <a:schemeClr val="bg1"/>
                </a:solidFill>
              </a:rPr>
              <a:t>Temperature, C (not calibrated)</a:t>
            </a:r>
            <a:endParaRPr lang="en-US" sz="145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E61AD-F4A8-4AC9-9930-FED27F42023B}"/>
              </a:ext>
            </a:extLst>
          </p:cNvPr>
          <p:cNvSpPr txBox="1"/>
          <p:nvPr/>
        </p:nvSpPr>
        <p:spPr>
          <a:xfrm>
            <a:off x="2833808" y="1125569"/>
            <a:ext cx="652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(Plan </a:t>
            </a:r>
            <a:r>
              <a:rPr lang="en-US" sz="2400" dirty="0" smtClean="0">
                <a:latin typeface="+mj-lt"/>
              </a:rPr>
              <a:t>A is always the first plan to fail)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8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6678" y="856527"/>
            <a:ext cx="9144000" cy="2500130"/>
          </a:xfrm>
        </p:spPr>
        <p:txBody>
          <a:bodyPr>
            <a:normAutofit/>
          </a:bodyPr>
          <a:lstStyle/>
          <a:p>
            <a:r>
              <a:rPr lang="en-US" dirty="0"/>
              <a:t>Methane across the Navajo </a:t>
            </a:r>
            <a:r>
              <a:rPr lang="en-US" dirty="0" smtClean="0"/>
              <a:t>Nation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96678" y="399249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Allyssa Wynter Joe</a:t>
            </a:r>
          </a:p>
        </p:txBody>
      </p:sp>
    </p:spTree>
    <p:extLst>
      <p:ext uri="{BB962C8B-B14F-4D97-AF65-F5344CB8AC3E}">
        <p14:creationId xmlns:p14="http://schemas.microsoft.com/office/powerpoint/2010/main" val="1740376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76995" y="209822"/>
            <a:ext cx="723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is Methane </a:t>
            </a:r>
            <a:r>
              <a:rPr lang="en-US" sz="4000" b="1" dirty="0" smtClean="0"/>
              <a:t>CH</a:t>
            </a:r>
            <a:r>
              <a:rPr lang="en-US" sz="4000" b="1" baseline="-25000" dirty="0" smtClean="0"/>
              <a:t>4</a:t>
            </a:r>
            <a:r>
              <a:rPr lang="en-US" sz="4000" b="1" dirty="0" smtClean="0"/>
              <a:t>?</a:t>
            </a:r>
            <a:endParaRPr lang="en-US" sz="4000" b="1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84EDD-1844-0E45-ABB3-A21DB1298065}"/>
              </a:ext>
            </a:extLst>
          </p:cNvPr>
          <p:cNvSpPr txBox="1"/>
          <p:nvPr/>
        </p:nvSpPr>
        <p:spPr>
          <a:xfrm>
            <a:off x="235367" y="1068180"/>
            <a:ext cx="11760709" cy="1938992"/>
          </a:xfrm>
          <a:prstGeom prst="rect">
            <a:avLst/>
          </a:prstGeom>
          <a:noFill/>
          <a:effectLst>
            <a:outerShdw blurRad="50800" dist="38100" dir="2700000" sx="127000" sy="127000" algn="tl" rotWithShape="0">
              <a:prstClr val="black">
                <a:alpha val="17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simplest of all hydrocarbon (i.e., organic) </a:t>
            </a:r>
            <a:r>
              <a:rPr lang="en-US" sz="2400" dirty="0" smtClean="0"/>
              <a:t>molecules. </a:t>
            </a:r>
          </a:p>
          <a:p>
            <a:r>
              <a:rPr lang="en-US" sz="2400" dirty="0" smtClean="0"/>
              <a:t>One </a:t>
            </a:r>
            <a:r>
              <a:rPr lang="en-US" sz="2400" dirty="0"/>
              <a:t>c</a:t>
            </a:r>
            <a:r>
              <a:rPr lang="en-US" sz="2400" dirty="0" smtClean="0"/>
              <a:t>arbon </a:t>
            </a:r>
            <a:r>
              <a:rPr lang="en-US" sz="2400" dirty="0"/>
              <a:t>and four </a:t>
            </a:r>
            <a:r>
              <a:rPr lang="en-US" sz="2400" dirty="0" smtClean="0"/>
              <a:t>hydrogens </a:t>
            </a:r>
            <a:r>
              <a:rPr lang="en-US" sz="2400" dirty="0"/>
              <a:t>atoms</a:t>
            </a:r>
          </a:p>
          <a:p>
            <a:endParaRPr lang="en-US" sz="2400" dirty="0"/>
          </a:p>
          <a:p>
            <a:r>
              <a:rPr lang="en-US" sz="2400" dirty="0"/>
              <a:t>A naturally occurring gas resulting from the metabolisms of most animals and biogeochemical degradation of organic substances.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C2273D-3D2B-ED43-8783-3BD17B0CF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36" r="37486"/>
          <a:stretch/>
        </p:blipFill>
        <p:spPr>
          <a:xfrm>
            <a:off x="235367" y="3983130"/>
            <a:ext cx="2970820" cy="2689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D0FFC-590C-414E-AB7D-65D7199D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196" y="3226032"/>
            <a:ext cx="5637881" cy="34466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599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9491" y="415636"/>
            <a:ext cx="891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Anthropogenic sources of CH</a:t>
            </a:r>
            <a:r>
              <a:rPr lang="en-US" sz="4000" b="1" baseline="-25000" dirty="0"/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133" y="1305288"/>
            <a:ext cx="721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Methane is increasing on the global scale, but highly variable on the local-to-regional scale.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E3B9B3-6FCE-8E4D-B844-CBFFACA48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90" y="1305289"/>
            <a:ext cx="4454577" cy="54236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D5D02E-FDE4-FC4F-822C-0FA7ED909B62}"/>
              </a:ext>
            </a:extLst>
          </p:cNvPr>
          <p:cNvSpPr/>
          <p:nvPr/>
        </p:nvSpPr>
        <p:spPr>
          <a:xfrm>
            <a:off x="7516790" y="5377461"/>
            <a:ext cx="2184852" cy="13514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530F3-A398-DF4E-9E6D-D745359AB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3" y="2330158"/>
            <a:ext cx="6708046" cy="43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9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9491" y="415636"/>
            <a:ext cx="891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Why does it matter?</a:t>
            </a:r>
            <a:endParaRPr lang="en-US" sz="4000" b="1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590550" y="2215420"/>
            <a:ext cx="38810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4</a:t>
            </a:r>
            <a:r>
              <a:rPr lang="en-US" sz="2400" dirty="0"/>
              <a:t> is less abundant than other atmospheric gases but holds proportionately more heat, resulting in increased “greenhouse effect”, a major culprit of global climate change.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011AB-6734-754F-819B-AA23A2B6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652" y="747830"/>
            <a:ext cx="5230783" cy="676924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9355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7040" y="396586"/>
            <a:ext cx="9997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Study of CH</a:t>
            </a:r>
            <a:r>
              <a:rPr lang="en-US" sz="4000" b="1" baseline="-25000" dirty="0"/>
              <a:t>4</a:t>
            </a:r>
            <a:r>
              <a:rPr lang="en-US" sz="4000" b="1" dirty="0"/>
              <a:t> on the Navajo Nation</a:t>
            </a:r>
            <a:endParaRPr lang="en-US" sz="40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680661" y="1533544"/>
            <a:ext cx="4111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Anthropogenic sources: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Agriculture (farming, animal waste, and crops)</a:t>
            </a:r>
          </a:p>
          <a:p>
            <a:r>
              <a:rPr lang="en-US" sz="2400" dirty="0"/>
              <a:t>2.  Power plants: Four Corners Power Plant and Navajo Generating Station</a:t>
            </a:r>
          </a:p>
          <a:p>
            <a:endParaRPr lang="en-US" sz="2400" dirty="0"/>
          </a:p>
          <a:p>
            <a:r>
              <a:rPr lang="en-US" sz="2400" b="1" dirty="0"/>
              <a:t>However: </a:t>
            </a:r>
            <a:r>
              <a:rPr lang="en-US" sz="2400" dirty="0"/>
              <a:t>Little is known of the CH</a:t>
            </a:r>
            <a:r>
              <a:rPr lang="en-US" sz="2400" baseline="-25000" dirty="0"/>
              <a:t>4</a:t>
            </a:r>
            <a:r>
              <a:rPr lang="en-US" sz="2400" dirty="0"/>
              <a:t> concentrations on the Navajo 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A47A4-DFE6-8E4F-B9DA-9F5AB041F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8" y="1433522"/>
            <a:ext cx="6864421" cy="439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2341" y="434686"/>
            <a:ext cx="8913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Construction of Ch</a:t>
            </a:r>
            <a:r>
              <a:rPr lang="en-US" sz="4000" b="1" baseline="-25000" dirty="0"/>
              <a:t>4</a:t>
            </a:r>
            <a:r>
              <a:rPr lang="en-US" sz="4000" b="1" dirty="0"/>
              <a:t> payload</a:t>
            </a:r>
            <a:endParaRPr lang="en-US" sz="40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6628422" y="2092101"/>
            <a:ext cx="51134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Components: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Arduino microcontroller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MQ-4 Methane sensor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Micro-SD Breakout board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Other payload components: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Battery ( four 9-volts)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Heater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Screw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36342-30AE-2C4A-9A8E-16917DA33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04" y="1142572"/>
            <a:ext cx="3948162" cy="53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8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6389" y="45494"/>
            <a:ext cx="5141495" cy="98241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Flight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598" y="1990432"/>
            <a:ext cx="4074695" cy="4351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High Altitude balloon filled with Helium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Pops in the atmosphere around ~91,000 feet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Takeoff at Dine’ College in Tsaile, AZ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VideoCutter_VideoCutter_VideoCutter_20190326_091949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" y="2091736"/>
            <a:ext cx="6110043" cy="3436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71" y="2091736"/>
            <a:ext cx="5902038" cy="34362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471" y="1027906"/>
            <a:ext cx="6092290" cy="1027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Launch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24219" y="1027906"/>
            <a:ext cx="6092290" cy="1027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Flight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7410" y="235817"/>
            <a:ext cx="7817181" cy="1325563"/>
          </a:xfrm>
        </p:spPr>
        <p:txBody>
          <a:bodyPr/>
          <a:lstStyle/>
          <a:p>
            <a:pPr algn="ctr"/>
            <a:r>
              <a:rPr lang="en-US" dirty="0" smtClean="0"/>
              <a:t>Raw and smoothed data</a:t>
            </a:r>
            <a:endParaRPr lang="en-US" dirty="0"/>
          </a:p>
        </p:txBody>
      </p:sp>
      <p:pic>
        <p:nvPicPr>
          <p:cNvPr id="2050" name="Picture 2" descr="https://raw.githubusercontent.com/klocey/Dine-College-ASCEND/master/python/Allyssa_Data/figures/Fig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56" y="1279523"/>
            <a:ext cx="713448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39856" y="1810328"/>
            <a:ext cx="43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Locally weighted scatter smoothing revealed relatively little “noise”.</a:t>
            </a:r>
          </a:p>
        </p:txBody>
      </p:sp>
    </p:spTree>
    <p:extLst>
      <p:ext uri="{BB962C8B-B14F-4D97-AF65-F5344CB8AC3E}">
        <p14:creationId xmlns:p14="http://schemas.microsoft.com/office/powerpoint/2010/main" val="36537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</TotalTime>
  <Words>547</Words>
  <Application>Microsoft Office PowerPoint</Application>
  <PresentationFormat>Widescreen</PresentationFormat>
  <Paragraphs>92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Office Theme</vt:lpstr>
      <vt:lpstr>High altitude environmental surveys above the Navajo Nation (Part 2)</vt:lpstr>
      <vt:lpstr>Methane across the Navajo 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Flight</vt:lpstr>
      <vt:lpstr>Raw and smoothed data</vt:lpstr>
      <vt:lpstr>Expected calibration</vt:lpstr>
      <vt:lpstr>Expected increase </vt:lpstr>
      <vt:lpstr>Eventual sharp decrease</vt:lpstr>
      <vt:lpstr>Carbon Dioxide Within our Atmosphpere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Diné ASCEND Investigation of Amospheric Ultraviolet Radiation Levels and Betta Radiation</dc:title>
  <dc:creator>Lynshell Begay</dc:creator>
  <cp:lastModifiedBy>Kenneth J. Locey</cp:lastModifiedBy>
  <cp:revision>33</cp:revision>
  <dcterms:created xsi:type="dcterms:W3CDTF">2019-04-05T06:56:05Z</dcterms:created>
  <dcterms:modified xsi:type="dcterms:W3CDTF">2019-04-06T16:43:41Z</dcterms:modified>
</cp:coreProperties>
</file>